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68" r:id="rId14"/>
  </p:sldIdLst>
  <p:sldSz cx="9144000" cy="6858000" type="screen4x3"/>
  <p:notesSz cx="6858000" cy="10013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34" y="-114"/>
      </p:cViewPr>
      <p:guideLst>
        <p:guide orient="horz" pos="3155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0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5001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64FD-CF6D-4CD8-9919-BD8420A62143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221"/>
            <a:ext cx="2971800" cy="50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221"/>
            <a:ext cx="2971800" cy="50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EEFA-8C57-47D1-87C5-63A431C404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91A5-9D83-4122-86DE-C40879F5F3B8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2790-EC2D-4344-96C4-B0CAB5FA81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2790-EC2D-4344-96C4-B0CAB5FA81E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A2BF-1AD6-48F5-8287-5A18E096F186}" type="datetimeFigureOut">
              <a:rPr lang="en-US" smtClean="0"/>
              <a:pPr/>
              <a:t>3/3/2010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2BAA-1F0F-4DDA-B64E-BD2FE85AE7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Geoff\Pictures\Stride%20length%20drills\M2U00283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772400" cy="2286016"/>
          </a:xfrm>
        </p:spPr>
        <p:txBody>
          <a:bodyPr>
            <a:normAutofit fontScale="40000" lnSpcReduction="20000"/>
          </a:bodyPr>
          <a:lstStyle/>
          <a:p>
            <a:pPr algn="l"/>
            <a:endParaRPr lang="en-GB" b="1" dirty="0" smtClean="0"/>
          </a:p>
          <a:p>
            <a:r>
              <a:rPr lang="en-GB" sz="5000" b="1" dirty="0" smtClean="0">
                <a:solidFill>
                  <a:schemeClr val="tx1"/>
                </a:solidFill>
              </a:rPr>
              <a:t>Welcome to Lee Valley Athletics Centre</a:t>
            </a:r>
            <a:br>
              <a:rPr lang="en-GB" sz="5000" b="1" dirty="0" smtClean="0">
                <a:solidFill>
                  <a:schemeClr val="tx1"/>
                </a:solidFill>
              </a:rPr>
            </a:br>
            <a:r>
              <a:rPr lang="en-GB" sz="5000" b="1" dirty="0" smtClean="0">
                <a:solidFill>
                  <a:schemeClr val="tx1"/>
                </a:solidFill>
              </a:rPr>
              <a:t>London and South East ACM Programme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>Presentation on coaching emerging teenage athletes </a:t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>Key elements to be covered:-</a:t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>1. Basic principles of training in relation to endurance running</a:t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>2. Using physiological concepts: VO2 Max. Maximum Heart Rate and Anaerobic Threshold</a:t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>3. A generic model for planning Training and Competition</a:t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GB" b="1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Geoffrey Williams   UKA Level 4 Performance Coach </a:t>
            </a:r>
            <a:endParaRPr lang="en-GB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IMG_1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your Threshold Heart Rate (THR)</a:t>
            </a:r>
            <a:br>
              <a:rPr lang="en-GB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after </a:t>
            </a:r>
            <a:r>
              <a:rPr lang="en-GB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Conconi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Finding your Threshold Heart Rate (THR) gives the coach an accurate and individual record of  an athlete’s heart beat parameters.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If you plotted your heart rate against speed on a graph, there would be a clear point at which the gradient of the line changed. This is referred to as the ‘deflection point’ and is said to be the  anaerobic threshold level.</a:t>
            </a:r>
          </a:p>
          <a:p>
            <a:pPr>
              <a:buNone/>
            </a:pPr>
            <a:r>
              <a:rPr lang="en-GB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The key benefit for the coach is that he/she can control the intensity of each training session bearing in mind an individual athlete’s threshold level.</a:t>
            </a:r>
          </a:p>
          <a:p>
            <a:pPr>
              <a:buNone/>
            </a:pPr>
            <a:endPara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sz="1600" b="1" i="1" dirty="0" smtClean="0">
                <a:solidFill>
                  <a:srgbClr val="0070C0"/>
                </a:solidFill>
              </a:rPr>
              <a:t>	</a:t>
            </a:r>
            <a:r>
              <a:rPr lang="en-GB" sz="1600" b="1" i="1" u="sng" dirty="0" smtClean="0">
                <a:solidFill>
                  <a:srgbClr val="0070C0"/>
                </a:solidFill>
              </a:rPr>
              <a:t>Testing Method: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Rest on the day before the test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Ensure the athlete is warmed up properly (do this slowly as if preparing on race day) and the HRM is working well (wear it during warm up).</a:t>
            </a:r>
            <a:endParaRPr lang="en-GB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1600" b="1" i="1" dirty="0" smtClean="0">
                <a:solidFill>
                  <a:srgbClr val="0070C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Set up the test on a treadmill </a:t>
            </a:r>
            <a:r>
              <a:rPr lang="en-GB" sz="1600" b="1" dirty="0" smtClean="0">
                <a:solidFill>
                  <a:srgbClr val="0070C0"/>
                </a:solidFill>
              </a:rPr>
              <a:t>where the coach has most control over the increasing intensity of the test.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The coach increases the speed of the treadmill every 30 </a:t>
            </a:r>
            <a:r>
              <a:rPr lang="en-GB" sz="1600" b="1" dirty="0" err="1" smtClean="0">
                <a:solidFill>
                  <a:srgbClr val="0070C0"/>
                </a:solidFill>
              </a:rPr>
              <a:t>secs</a:t>
            </a:r>
            <a:r>
              <a:rPr lang="en-GB" sz="1600" b="1" dirty="0" smtClean="0">
                <a:solidFill>
                  <a:srgbClr val="0070C0"/>
                </a:solidFill>
              </a:rPr>
              <a:t> by 0.5kph and the athlete’s pulse is recorded at the same time as the speed is increased.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The athlete continues until any increase in treadmill speed results in him/her being unable to continue. They then warm down in the same way after a training session or competitive run.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Plot the results on a graph to  show time on the vertical axis and speed on the horizontal axis.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The anaerobic threshold is where the point of deflection occurs.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</a:t>
            </a:r>
            <a:endParaRPr lang="en-GB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Planning schedules: </a:t>
            </a:r>
            <a:r>
              <a:rPr lang="en-GB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principles</a:t>
            </a:r>
            <a:r>
              <a:rPr lang="en-GB" i="1" u="sng" dirty="0" smtClean="0">
                <a:solidFill>
                  <a:srgbClr val="FF0000"/>
                </a:solidFill>
              </a:rPr>
              <a:t/>
            </a:r>
            <a:br>
              <a:rPr lang="en-GB" i="1" u="sng" dirty="0" smtClean="0">
                <a:solidFill>
                  <a:srgbClr val="FF0000"/>
                </a:solidFill>
              </a:rPr>
            </a:br>
            <a:r>
              <a:rPr lang="en-GB" sz="1800" i="1" u="sng" dirty="0" smtClean="0">
                <a:solidFill>
                  <a:srgbClr val="FF0000"/>
                </a:solidFill>
              </a:rPr>
              <a:t>Take the foundation or preparation phase as being September to January.</a:t>
            </a:r>
            <a:r>
              <a:rPr lang="en-GB" i="1" u="sng" dirty="0" smtClean="0">
                <a:solidFill>
                  <a:srgbClr val="FF0000"/>
                </a:solidFill>
              </a:rPr>
              <a:t/>
            </a:r>
            <a:br>
              <a:rPr lang="en-GB" i="1" u="sng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357190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14/15 Year old Male athlete of good standard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4040188" cy="5143536"/>
          </a:xfrm>
        </p:spPr>
        <p:txBody>
          <a:bodyPr>
            <a:normAutofit lnSpcReduction="10000"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is on aerobic work, skills and drills and  long repetitions at 10% - 15% below threshold in the proportions of 50% -  20% - 30%</a:t>
            </a:r>
          </a:p>
          <a:p>
            <a:r>
              <a:rPr lang="en-GB" sz="1400" b="1" dirty="0" smtClean="0"/>
              <a:t>Sunday: </a:t>
            </a:r>
            <a:r>
              <a:rPr lang="en-GB" sz="1400" dirty="0" smtClean="0"/>
              <a:t>Long run with others at no higher than 150bpm (dependent on individual). 45 – 60 </a:t>
            </a:r>
            <a:r>
              <a:rPr lang="en-GB" sz="1400" dirty="0" err="1" smtClean="0"/>
              <a:t>mins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Monday:  </a:t>
            </a:r>
            <a:r>
              <a:rPr lang="en-GB" sz="1400" dirty="0" smtClean="0"/>
              <a:t>REST</a:t>
            </a:r>
          </a:p>
          <a:p>
            <a:r>
              <a:rPr lang="en-GB" sz="1400" b="1" dirty="0" smtClean="0"/>
              <a:t>Tuesday:  </a:t>
            </a:r>
            <a:r>
              <a:rPr lang="en-GB" sz="1400" dirty="0" smtClean="0"/>
              <a:t>8 x 2/3 </a:t>
            </a:r>
            <a:r>
              <a:rPr lang="en-GB" sz="1400" dirty="0" err="1" smtClean="0"/>
              <a:t>mins</a:t>
            </a:r>
            <a:r>
              <a:rPr lang="en-GB" sz="1400" dirty="0" smtClean="0"/>
              <a:t> @ close to threshold off 90secs jogging. Follow with strides. Looking to do at least 1.5 x race distance</a:t>
            </a:r>
          </a:p>
          <a:p>
            <a:r>
              <a:rPr lang="en-GB" sz="1400" b="1" dirty="0" smtClean="0"/>
              <a:t>Wednesday</a:t>
            </a:r>
            <a:r>
              <a:rPr lang="en-GB" sz="1400" dirty="0" smtClean="0"/>
              <a:t>: Recovery run of no more than 30 </a:t>
            </a:r>
            <a:r>
              <a:rPr lang="en-GB" sz="1400" dirty="0" err="1" smtClean="0"/>
              <a:t>mins</a:t>
            </a:r>
            <a:endParaRPr lang="en-GB" sz="1400" dirty="0" smtClean="0"/>
          </a:p>
          <a:p>
            <a:r>
              <a:rPr lang="en-GB" sz="1400" b="1" dirty="0" smtClean="0"/>
              <a:t>Thursday: </a:t>
            </a:r>
            <a:r>
              <a:rPr lang="en-GB" sz="1400" dirty="0" smtClean="0"/>
              <a:t>Drills  followed by 2 x 5 x 400 metres @ 70 – 75 </a:t>
            </a:r>
            <a:r>
              <a:rPr lang="en-GB" sz="1400" dirty="0" err="1" smtClean="0"/>
              <a:t>secs</a:t>
            </a:r>
            <a:r>
              <a:rPr lang="en-GB" sz="1400" dirty="0" smtClean="0"/>
              <a:t> on track off 90 </a:t>
            </a:r>
            <a:r>
              <a:rPr lang="en-GB" sz="1400" dirty="0" err="1" smtClean="0"/>
              <a:t>secs</a:t>
            </a:r>
            <a:r>
              <a:rPr lang="en-GB" sz="1400" dirty="0" smtClean="0"/>
              <a:t> with 3 minutes active rest between sets. Carefully monitor speed.</a:t>
            </a:r>
          </a:p>
          <a:p>
            <a:r>
              <a:rPr lang="en-GB" sz="1400" b="1" dirty="0" smtClean="0"/>
              <a:t>Friday: </a:t>
            </a:r>
            <a:r>
              <a:rPr lang="en-GB" sz="1400" dirty="0" smtClean="0"/>
              <a:t>REST</a:t>
            </a:r>
          </a:p>
          <a:p>
            <a:r>
              <a:rPr lang="en-GB" sz="1400" b="1" dirty="0" smtClean="0"/>
              <a:t>Saturday:  </a:t>
            </a:r>
            <a:r>
              <a:rPr lang="en-GB" sz="1400" dirty="0" smtClean="0"/>
              <a:t>Either supervised </a:t>
            </a:r>
            <a:r>
              <a:rPr lang="en-GB" sz="1400" dirty="0" err="1" smtClean="0"/>
              <a:t>Fartlek</a:t>
            </a:r>
            <a:r>
              <a:rPr lang="en-GB" sz="1400" dirty="0" smtClean="0"/>
              <a:t> session on appropriate  terrain or 6 – 8 x Hilly loops of at least 2 minutes which include different types of hill and camber.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Total minutes including warm-up/cool downs = 250 minutes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428628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16/17 Year old Male athlete of County standard +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929222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is on aerobic work, and  long repetitions at just below threshold in the proportions of 60% - 40%</a:t>
            </a:r>
          </a:p>
          <a:p>
            <a:r>
              <a:rPr lang="en-GB" sz="1400" b="1" dirty="0" smtClean="0"/>
              <a:t>Sunday: </a:t>
            </a:r>
            <a:r>
              <a:rPr lang="en-GB" sz="1400" dirty="0" smtClean="0"/>
              <a:t>Long run with others at no higher than 150bpm (dependent on individual). 60 – 100 </a:t>
            </a:r>
            <a:r>
              <a:rPr lang="en-GB" sz="1400" dirty="0" err="1" smtClean="0"/>
              <a:t>mins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Monday:  </a:t>
            </a:r>
            <a:r>
              <a:rPr lang="en-GB" sz="1400" dirty="0" smtClean="0"/>
              <a:t>35 </a:t>
            </a:r>
            <a:r>
              <a:rPr lang="en-GB" sz="1400" dirty="0" err="1" smtClean="0"/>
              <a:t>mins</a:t>
            </a:r>
            <a:r>
              <a:rPr lang="en-GB" sz="1400" dirty="0" smtClean="0"/>
              <a:t> with 5 slow easy </a:t>
            </a:r>
            <a:r>
              <a:rPr lang="en-GB" sz="1400" dirty="0" err="1" smtClean="0"/>
              <a:t>mins</a:t>
            </a:r>
            <a:r>
              <a:rPr lang="en-GB" sz="1400" dirty="0" smtClean="0"/>
              <a:t> followed by 5 strong </a:t>
            </a:r>
            <a:r>
              <a:rPr lang="en-GB" sz="1400" dirty="0" err="1" smtClean="0"/>
              <a:t>mins</a:t>
            </a:r>
            <a:r>
              <a:rPr lang="en-GB" sz="1400" dirty="0" smtClean="0"/>
              <a:t> (close to threshold)</a:t>
            </a:r>
          </a:p>
          <a:p>
            <a:r>
              <a:rPr lang="en-GB" sz="1400" b="1" dirty="0" smtClean="0"/>
              <a:t>Tuesday</a:t>
            </a:r>
            <a:r>
              <a:rPr lang="en-GB" sz="1400" dirty="0" smtClean="0"/>
              <a:t>:  2-3-4-5-5-4-3-2 </a:t>
            </a:r>
            <a:r>
              <a:rPr lang="en-GB" sz="1400" dirty="0" err="1" smtClean="0"/>
              <a:t>mins</a:t>
            </a:r>
            <a:r>
              <a:rPr lang="en-GB" sz="1400" dirty="0" smtClean="0"/>
              <a:t> @ chosen </a:t>
            </a:r>
            <a:r>
              <a:rPr lang="en-GB" sz="1400" dirty="0" err="1" smtClean="0"/>
              <a:t>bp</a:t>
            </a:r>
            <a:r>
              <a:rPr lang="en-GB" sz="1400" dirty="0" smtClean="0"/>
              <a:t> (in effect a level which ensures completion of the session without stress) off  75 </a:t>
            </a:r>
            <a:r>
              <a:rPr lang="en-GB" sz="1400" dirty="0" err="1" smtClean="0"/>
              <a:t>secs</a:t>
            </a:r>
            <a:r>
              <a:rPr lang="en-GB" sz="1400" dirty="0" smtClean="0"/>
              <a:t> active. Follow with strides. Looking to do at least 1.5 x race distance</a:t>
            </a:r>
          </a:p>
          <a:p>
            <a:r>
              <a:rPr lang="en-GB" sz="1400" b="1" dirty="0" smtClean="0"/>
              <a:t>Wednesday</a:t>
            </a:r>
            <a:r>
              <a:rPr lang="en-GB" sz="1400" dirty="0" smtClean="0"/>
              <a:t>: Recovery run of 50 – 80 </a:t>
            </a:r>
            <a:r>
              <a:rPr lang="en-GB" sz="1400" dirty="0" err="1" smtClean="0"/>
              <a:t>mins</a:t>
            </a:r>
            <a:r>
              <a:rPr lang="en-GB" sz="1400" dirty="0" smtClean="0"/>
              <a:t> very easy (135 – 150bpm dependent on athlete)</a:t>
            </a:r>
          </a:p>
          <a:p>
            <a:r>
              <a:rPr lang="en-GB" sz="1400" b="1" dirty="0" smtClean="0"/>
              <a:t>Thursday: </a:t>
            </a:r>
            <a:r>
              <a:rPr lang="en-GB" sz="1400" dirty="0" smtClean="0"/>
              <a:t>Drills  followed by 20 x 400 metres @ 66 – 72 </a:t>
            </a:r>
            <a:r>
              <a:rPr lang="en-GB" sz="1400" dirty="0" err="1" smtClean="0"/>
              <a:t>secs</a:t>
            </a:r>
            <a:r>
              <a:rPr lang="en-GB" sz="1400" dirty="0" smtClean="0"/>
              <a:t> on track off 90 </a:t>
            </a:r>
            <a:r>
              <a:rPr lang="en-GB" sz="1400" dirty="0" err="1" smtClean="0"/>
              <a:t>secs</a:t>
            </a:r>
            <a:r>
              <a:rPr lang="en-GB" sz="1400" dirty="0" smtClean="0"/>
              <a:t>. Carefully monitor speed.</a:t>
            </a:r>
          </a:p>
          <a:p>
            <a:r>
              <a:rPr lang="en-GB" sz="1400" b="1" dirty="0" smtClean="0"/>
              <a:t>Friday: </a:t>
            </a:r>
            <a:r>
              <a:rPr lang="en-GB" sz="1400" dirty="0" smtClean="0"/>
              <a:t>REST (swim/massage)</a:t>
            </a:r>
          </a:p>
          <a:p>
            <a:r>
              <a:rPr lang="en-GB" sz="1400" b="1" dirty="0" smtClean="0"/>
              <a:t>Saturday:  </a:t>
            </a:r>
            <a:r>
              <a:rPr lang="en-GB" sz="1400" dirty="0" smtClean="0"/>
              <a:t>6 – 8 x Hilly loops of at least 3 minutes which include different types of hill and camber. Follow with strides</a:t>
            </a:r>
          </a:p>
          <a:p>
            <a:r>
              <a:rPr lang="en-GB" sz="1500" b="1" dirty="0" smtClean="0">
                <a:solidFill>
                  <a:srgbClr val="FF0000"/>
                </a:solidFill>
              </a:rPr>
              <a:t>Total minutes including warm-up/cool downs  = 400 minutes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with athletes in the 18 -20 age groups </a:t>
            </a:r>
            <a:endParaRPr lang="en-GB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Emphasis is on aerobic work, and  long repetitions at just below threshold in the proportions of 50% - 50%</a:t>
            </a:r>
          </a:p>
          <a:p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 is that these athletes are at University or on a gap year</a:t>
            </a:r>
          </a:p>
          <a:p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 smtClean="0"/>
              <a:t>Sunday: </a:t>
            </a:r>
            <a:r>
              <a:rPr lang="en-GB" sz="1400" dirty="0" smtClean="0"/>
              <a:t>Long run with others at no higher than 150bpm (dependent on individual). 80 - 110 </a:t>
            </a:r>
            <a:r>
              <a:rPr lang="en-GB" sz="1400" dirty="0" err="1" smtClean="0"/>
              <a:t>mins</a:t>
            </a:r>
            <a:r>
              <a:rPr lang="en-GB" sz="1400" dirty="0" smtClean="0"/>
              <a:t>.</a:t>
            </a:r>
          </a:p>
          <a:p>
            <a:r>
              <a:rPr lang="en-GB" sz="1400" b="1" dirty="0" smtClean="0"/>
              <a:t>Monday:  </a:t>
            </a:r>
            <a:r>
              <a:rPr lang="en-GB" sz="1400" dirty="0" smtClean="0"/>
              <a:t>50 </a:t>
            </a:r>
            <a:r>
              <a:rPr lang="en-GB" sz="1400" dirty="0" err="1" smtClean="0"/>
              <a:t>mins</a:t>
            </a:r>
            <a:r>
              <a:rPr lang="en-GB" sz="1400" dirty="0" smtClean="0"/>
              <a:t> @ 150bpm</a:t>
            </a:r>
          </a:p>
          <a:p>
            <a:r>
              <a:rPr lang="en-GB" sz="1400" b="1" dirty="0" smtClean="0"/>
              <a:t>Tuesday</a:t>
            </a:r>
            <a:r>
              <a:rPr lang="en-GB" sz="1400" dirty="0" smtClean="0"/>
              <a:t>:  5-5-2-8-2-5-5 </a:t>
            </a:r>
            <a:r>
              <a:rPr lang="en-GB" sz="1400" dirty="0" err="1" smtClean="0"/>
              <a:t>mins</a:t>
            </a:r>
            <a:r>
              <a:rPr lang="en-GB" sz="1400" dirty="0" smtClean="0"/>
              <a:t> @ chosen </a:t>
            </a:r>
            <a:r>
              <a:rPr lang="en-GB" sz="1400" dirty="0" err="1" smtClean="0"/>
              <a:t>bpm</a:t>
            </a:r>
            <a:r>
              <a:rPr lang="en-GB" sz="1400" dirty="0" smtClean="0"/>
              <a:t> (again at a level which ensures completion of the session without stress) off  60 </a:t>
            </a:r>
            <a:r>
              <a:rPr lang="en-GB" sz="1400" dirty="0" err="1" smtClean="0"/>
              <a:t>secs</a:t>
            </a:r>
            <a:r>
              <a:rPr lang="en-GB" sz="1400" dirty="0" smtClean="0"/>
              <a:t> active. Follow with strides. Try interjecting slightly faster pace for both 2 min efforts. Looking to clear 30 - 36 </a:t>
            </a:r>
            <a:r>
              <a:rPr lang="en-GB" sz="1400" dirty="0" err="1" smtClean="0"/>
              <a:t>mins</a:t>
            </a:r>
            <a:r>
              <a:rPr lang="en-GB" sz="1400" dirty="0" smtClean="0"/>
              <a:t> of quality work in this session. All done on level grass.</a:t>
            </a:r>
          </a:p>
          <a:p>
            <a:r>
              <a:rPr lang="en-GB" sz="1400" b="1" dirty="0" smtClean="0"/>
              <a:t>Wednesday</a:t>
            </a:r>
            <a:r>
              <a:rPr lang="en-GB" sz="1400" dirty="0" smtClean="0"/>
              <a:t>:  Recovery run of 50 – 80 </a:t>
            </a:r>
            <a:r>
              <a:rPr lang="en-GB" sz="1400" dirty="0" err="1" smtClean="0"/>
              <a:t>mins</a:t>
            </a:r>
            <a:r>
              <a:rPr lang="en-GB" sz="1400" dirty="0" smtClean="0"/>
              <a:t> very easy (135 – 150bpm dependent on athlete)</a:t>
            </a:r>
          </a:p>
          <a:p>
            <a:r>
              <a:rPr lang="en-GB" sz="1400" dirty="0" smtClean="0"/>
              <a:t>This is where consideration of doubling up comes in i.e. 30 </a:t>
            </a:r>
            <a:r>
              <a:rPr lang="en-GB" sz="1400" dirty="0" err="1" smtClean="0"/>
              <a:t>mins</a:t>
            </a:r>
            <a:r>
              <a:rPr lang="en-GB" sz="1400" dirty="0" smtClean="0"/>
              <a:t> am @ 145 </a:t>
            </a:r>
            <a:r>
              <a:rPr lang="en-GB" sz="1400" dirty="0" err="1" smtClean="0"/>
              <a:t>bpm</a:t>
            </a:r>
            <a:r>
              <a:rPr lang="en-GB" sz="1400" dirty="0" smtClean="0"/>
              <a:t> and 45 </a:t>
            </a:r>
            <a:r>
              <a:rPr lang="en-GB" sz="1400" dirty="0" err="1" smtClean="0"/>
              <a:t>mins</a:t>
            </a:r>
            <a:r>
              <a:rPr lang="en-GB" sz="1400" dirty="0" smtClean="0"/>
              <a:t> pm @ 160+ </a:t>
            </a:r>
            <a:r>
              <a:rPr lang="en-GB" sz="1400" dirty="0" err="1" smtClean="0"/>
              <a:t>bpm</a:t>
            </a:r>
            <a:endParaRPr lang="en-GB" sz="1400" dirty="0" smtClean="0"/>
          </a:p>
          <a:p>
            <a:r>
              <a:rPr lang="en-GB" sz="1400" b="1" dirty="0" smtClean="0"/>
              <a:t>Thursday: </a:t>
            </a:r>
            <a:r>
              <a:rPr lang="en-GB" sz="1400" dirty="0" smtClean="0"/>
              <a:t>Drills  followed by 2 x 10 x 400 metres @ 66 – 68 </a:t>
            </a:r>
            <a:r>
              <a:rPr lang="en-GB" sz="1400" dirty="0" err="1" smtClean="0"/>
              <a:t>secs</a:t>
            </a:r>
            <a:r>
              <a:rPr lang="en-GB" sz="1400" dirty="0" smtClean="0"/>
              <a:t> on track off 60 </a:t>
            </a:r>
            <a:r>
              <a:rPr lang="en-GB" sz="1400" dirty="0" err="1" smtClean="0"/>
              <a:t>secs</a:t>
            </a:r>
            <a:r>
              <a:rPr lang="en-GB" sz="1400" dirty="0" smtClean="0"/>
              <a:t>. Carefully monitor speed. </a:t>
            </a:r>
            <a:r>
              <a:rPr lang="en-GB" sz="1400" dirty="0" err="1" smtClean="0"/>
              <a:t>Complition</a:t>
            </a:r>
            <a:r>
              <a:rPr lang="en-GB" sz="1400" dirty="0" smtClean="0"/>
              <a:t> is the key factor here and grass surface may be preferred</a:t>
            </a:r>
          </a:p>
          <a:p>
            <a:r>
              <a:rPr lang="en-GB" sz="1400" b="1" dirty="0" smtClean="0"/>
              <a:t>Friday: </a:t>
            </a:r>
            <a:r>
              <a:rPr lang="en-GB" sz="1400" dirty="0" smtClean="0"/>
              <a:t>REST (swim/massage/core work)</a:t>
            </a:r>
          </a:p>
          <a:p>
            <a:r>
              <a:rPr lang="en-GB" sz="1400" b="1" dirty="0" smtClean="0"/>
              <a:t>Saturday:  </a:t>
            </a:r>
            <a:r>
              <a:rPr lang="en-GB" sz="1400" dirty="0" smtClean="0"/>
              <a:t>Either double up as for Weds or longer </a:t>
            </a:r>
            <a:r>
              <a:rPr lang="en-GB" sz="1400" dirty="0" err="1" smtClean="0"/>
              <a:t>fartlek</a:t>
            </a:r>
            <a:r>
              <a:rPr lang="en-GB" sz="1400" dirty="0" smtClean="0"/>
              <a:t> session in a groups according to ability.</a:t>
            </a:r>
          </a:p>
          <a:p>
            <a:endParaRPr lang="en-GB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 smtClean="0"/>
              <a:t>Much greater emphasis on aerobic ‘time on the legs’</a:t>
            </a:r>
          </a:p>
          <a:p>
            <a:r>
              <a:rPr lang="en-GB" dirty="0" smtClean="0"/>
              <a:t>e.g. 1 day doubling up with easy run am @140bpm followed by stronger run pm @ 160bpm. Duration depends on stage of development.</a:t>
            </a:r>
          </a:p>
          <a:p>
            <a:endParaRPr lang="en-GB" dirty="0" smtClean="0"/>
          </a:p>
          <a:p>
            <a:r>
              <a:rPr lang="en-GB" b="1" dirty="0" smtClean="0"/>
              <a:t>Introduction of more core specific work and circuits.</a:t>
            </a:r>
          </a:p>
          <a:p>
            <a:r>
              <a:rPr lang="en-GB" dirty="0" smtClean="0"/>
              <a:t>All testing is done in laboratory conditions to ensure absolute accuracy.</a:t>
            </a:r>
          </a:p>
          <a:p>
            <a:endParaRPr lang="en-GB" dirty="0" smtClean="0"/>
          </a:p>
          <a:p>
            <a:r>
              <a:rPr lang="en-GB" b="1" dirty="0" smtClean="0"/>
              <a:t>Refinement of speed endurance sessions. </a:t>
            </a:r>
            <a:r>
              <a:rPr lang="en-GB" dirty="0" smtClean="0"/>
              <a:t>More work on longer reps done at closer to threshold pace.</a:t>
            </a:r>
          </a:p>
          <a:p>
            <a:endParaRPr lang="en-GB" dirty="0" smtClean="0"/>
          </a:p>
          <a:p>
            <a:r>
              <a:rPr lang="en-GB" b="1" dirty="0" smtClean="0"/>
              <a:t>Medical support must be in place at this age.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n-GB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personal thoughts</a:t>
            </a: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5857916" cy="585791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GB" sz="5600" b="1" i="1" u="sng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Appropriate rest is the key to success </a:t>
            </a:r>
            <a:r>
              <a:rPr lang="en-GB" sz="5600" dirty="0" smtClean="0"/>
              <a:t>– it needs to be managed well.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Realistic goals for individual needs</a:t>
            </a:r>
            <a:r>
              <a:rPr lang="en-GB" sz="5600" dirty="0" smtClean="0"/>
              <a:t>. Teenagers are not adults so treat them accordingly. 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Keep them happy and remember WHY you are coaching! 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Managing numbers/abilities </a:t>
            </a:r>
            <a:r>
              <a:rPr lang="en-GB" sz="5600" dirty="0" smtClean="0"/>
              <a:t>must be mastered early on in a coaches career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Develop a strategy for your coaching </a:t>
            </a:r>
            <a:r>
              <a:rPr lang="en-GB" sz="5600" dirty="0" smtClean="0"/>
              <a:t>– what and when – how much time can you afford to give to coaching – you only get out what you put in! 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YOUR EYES SUPPLY INFORMATION </a:t>
            </a:r>
            <a:r>
              <a:rPr lang="en-GB" sz="5600" dirty="0" smtClean="0"/>
              <a:t>– watch your athletes train and race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Understanding correct techniques </a:t>
            </a:r>
            <a:r>
              <a:rPr lang="en-GB" sz="5600" dirty="0" smtClean="0"/>
              <a:t>– thoroughly understand the biomechanics of running – make this an initial learning target for yourself.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Analysis of technique</a:t>
            </a:r>
            <a:r>
              <a:rPr lang="en-GB" sz="5600" dirty="0" smtClean="0"/>
              <a:t>. Can you spot and correct poor technique?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b="1" dirty="0" smtClean="0">
                <a:solidFill>
                  <a:srgbClr val="FF0000"/>
                </a:solidFill>
              </a:rPr>
              <a:t>Pace judgement </a:t>
            </a:r>
            <a:r>
              <a:rPr lang="en-GB" sz="5600" dirty="0" smtClean="0"/>
              <a:t>is a key factor so spend time getting athletes familiar with pace – initially on the track where they have points of reference.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The </a:t>
            </a:r>
            <a:r>
              <a:rPr lang="en-GB" sz="5600" b="1" dirty="0" smtClean="0">
                <a:solidFill>
                  <a:srgbClr val="FF0000"/>
                </a:solidFill>
              </a:rPr>
              <a:t>value of hills </a:t>
            </a:r>
            <a:r>
              <a:rPr lang="en-GB" sz="5600" dirty="0" smtClean="0"/>
              <a:t>(up and down) – the gradient supplies the resistance so no need to run them hard.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Selection of appropriate competition</a:t>
            </a:r>
            <a:r>
              <a:rPr lang="en-GB" sz="5600" dirty="0" smtClean="0"/>
              <a:t>. Youngsters want to run as often as possible and are always trying to set a new </a:t>
            </a:r>
            <a:r>
              <a:rPr lang="en-GB" sz="5600" dirty="0" err="1" smtClean="0"/>
              <a:t>pb</a:t>
            </a:r>
            <a:r>
              <a:rPr lang="en-GB" sz="5600" dirty="0" smtClean="0"/>
              <a:t>. BUT ..............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Transparent and shared planning for training and competition </a:t>
            </a:r>
            <a:r>
              <a:rPr lang="en-GB" sz="5600" dirty="0" smtClean="0"/>
              <a:t>– get to know your athletes – share thoughts, listen empathetically, avoid the ‘I know what I am doing just do what you are told’ philosophy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Practice race tactics </a:t>
            </a:r>
            <a:r>
              <a:rPr lang="en-GB" sz="5600" dirty="0" smtClean="0"/>
              <a:t>– equip your athletes for races conditions. 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Time trials and paced races </a:t>
            </a:r>
            <a:r>
              <a:rPr lang="en-GB" sz="5600" dirty="0" smtClean="0"/>
              <a:t>should be carefully slotted into schedules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Value testing and execute accurately </a:t>
            </a:r>
            <a:r>
              <a:rPr lang="en-GB" sz="5600" dirty="0" smtClean="0"/>
              <a:t>– an essential tool for you as a coach.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A strong Support system </a:t>
            </a:r>
            <a:r>
              <a:rPr lang="en-GB" sz="5600" dirty="0" smtClean="0"/>
              <a:t>must be in place – </a:t>
            </a:r>
            <a:r>
              <a:rPr lang="en-GB" sz="5600" dirty="0" err="1" smtClean="0"/>
              <a:t>physio</a:t>
            </a:r>
            <a:r>
              <a:rPr lang="en-GB" sz="5600" dirty="0" smtClean="0"/>
              <a:t>/massage</a:t>
            </a:r>
          </a:p>
          <a:p>
            <a:pPr algn="just">
              <a:buFont typeface="Arial" pitchFamily="34" charset="0"/>
              <a:buChar char="•"/>
            </a:pPr>
            <a:r>
              <a:rPr lang="en-GB" sz="5600" dirty="0" smtClean="0">
                <a:solidFill>
                  <a:srgbClr val="FF0000"/>
                </a:solidFill>
              </a:rPr>
              <a:t>Sharing knowledge =</a:t>
            </a:r>
            <a:r>
              <a:rPr lang="en-GB" sz="5600" dirty="0" smtClean="0"/>
              <a:t> acquiring knowledge for coach and athlete. Talk to other coaches on a regular basis. </a:t>
            </a:r>
            <a:r>
              <a:rPr lang="en-GB" sz="5600" i="1" dirty="0" smtClean="0">
                <a:solidFill>
                  <a:srgbClr val="FF0000"/>
                </a:solidFill>
              </a:rPr>
              <a:t>DO NOT WORK IN ISOLATION</a:t>
            </a:r>
          </a:p>
          <a:p>
            <a:pPr algn="just"/>
            <a:endParaRPr lang="en-GB" sz="4300" dirty="0" smtClean="0"/>
          </a:p>
          <a:p>
            <a:endParaRPr lang="en-GB" dirty="0"/>
          </a:p>
        </p:txBody>
      </p:sp>
      <p:pic>
        <p:nvPicPr>
          <p:cNvPr id="10" name="Content Placeholder 9" descr="1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388" y="3714752"/>
            <a:ext cx="1928826" cy="2422739"/>
          </a:xfrm>
        </p:spPr>
      </p:pic>
      <p:pic>
        <p:nvPicPr>
          <p:cNvPr id="13" name="Content Placeholder 12" descr="2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57950" y="1142984"/>
            <a:ext cx="2144684" cy="206986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3429024" cy="150019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Theory/Practice</a:t>
            </a:r>
            <a:br>
              <a:rPr lang="en-GB" sz="2800" b="1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</a:br>
            <a:r>
              <a:rPr lang="en-GB" sz="2800" b="1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of Acquired Endurance </a:t>
            </a:r>
            <a:endParaRPr lang="en-GB" sz="2800" b="1" dirty="0">
              <a:solidFill>
                <a:srgbClr val="FF0000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496" y="357166"/>
            <a:ext cx="4686304" cy="585311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Acquisition of Technique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Duration systems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Repetition systems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Appropriate competition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and training</a:t>
            </a:r>
          </a:p>
          <a:p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42910" y="2143116"/>
            <a:ext cx="3214710" cy="3851288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endParaRPr lang="en-GB" sz="800" dirty="0" smtClean="0">
              <a:solidFill>
                <a:srgbClr val="FFFF00"/>
              </a:solidFill>
            </a:endParaRPr>
          </a:p>
          <a:p>
            <a:r>
              <a:rPr lang="en-GB" sz="800" dirty="0" smtClean="0">
                <a:solidFill>
                  <a:srgbClr val="FFFF00"/>
                </a:solidFill>
              </a:rPr>
              <a:t>Niall Fleming Shaftesbury Barnet Harriers</a:t>
            </a:r>
            <a:endParaRPr lang="en-GB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2" y="533400"/>
            <a:ext cx="4010022" cy="9144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/>
            </a:r>
            <a:br>
              <a:rPr lang="en-GB" sz="4000" dirty="0" smtClean="0">
                <a:solidFill>
                  <a:srgbClr val="FF0000"/>
                </a:solidFill>
              </a:rPr>
            </a:br>
            <a:r>
              <a:rPr lang="en-GB" sz="4000" dirty="0" smtClean="0">
                <a:solidFill>
                  <a:srgbClr val="FF0000"/>
                </a:solidFill>
              </a:rPr>
              <a:t/>
            </a:r>
            <a:br>
              <a:rPr lang="en-GB" sz="4000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3100" dirty="0" smtClean="0">
                <a:solidFill>
                  <a:srgbClr val="FF0000"/>
                </a:solidFill>
              </a:rPr>
              <a:t> </a:t>
            </a:r>
            <a:r>
              <a:rPr lang="en-GB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runs</a:t>
            </a: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2U0028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63" y="1785938"/>
            <a:ext cx="3929062" cy="31432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428736"/>
            <a:ext cx="4081523" cy="47149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b="1" dirty="0" smtClean="0">
                <a:solidFill>
                  <a:schemeClr val="tx2"/>
                </a:solidFill>
              </a:rPr>
              <a:t>Continuous steady running at the same pace or intensity</a:t>
            </a:r>
          </a:p>
          <a:p>
            <a:pPr algn="just"/>
            <a:r>
              <a:rPr lang="en-GB" dirty="0" smtClean="0"/>
              <a:t>Governed by Heart Rate in the 125 – 160 </a:t>
            </a:r>
            <a:r>
              <a:rPr lang="en-GB" dirty="0" err="1" smtClean="0"/>
              <a:t>bpm</a:t>
            </a:r>
            <a:r>
              <a:rPr lang="en-GB" dirty="0" smtClean="0"/>
              <a:t> zone</a:t>
            </a:r>
          </a:p>
          <a:p>
            <a:pPr algn="just"/>
            <a:r>
              <a:rPr lang="en-GB" dirty="0" smtClean="0"/>
              <a:t>Duration of between 30 minutes at ‘age’ 13/14 to 70 – 110 minutes for the fully grown athlete</a:t>
            </a:r>
          </a:p>
          <a:p>
            <a:pPr algn="just"/>
            <a:r>
              <a:rPr lang="en-GB" dirty="0" smtClean="0"/>
              <a:t>Improvement of VO2 maximum i.e. Aerobic capacity. </a:t>
            </a:r>
            <a:r>
              <a:rPr lang="en-GB" dirty="0" smtClean="0">
                <a:solidFill>
                  <a:srgbClr val="FF0000"/>
                </a:solidFill>
              </a:rPr>
              <a:t>Long term loading under aerobic conditions</a:t>
            </a:r>
          </a:p>
          <a:p>
            <a:pPr algn="just"/>
            <a:r>
              <a:rPr lang="en-GB" dirty="0" smtClean="0"/>
              <a:t>If repeated throughout the year the benefits are retained</a:t>
            </a:r>
          </a:p>
          <a:p>
            <a:pPr algn="just"/>
            <a:r>
              <a:rPr lang="en-GB" dirty="0" smtClean="0"/>
              <a:t>Best way to introduce use of HRM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>
                <a:solidFill>
                  <a:schemeClr val="tx2"/>
                </a:solidFill>
              </a:rPr>
              <a:t>Alternating pace or intensity</a:t>
            </a:r>
          </a:p>
          <a:p>
            <a:pPr algn="just"/>
            <a:r>
              <a:rPr lang="en-GB" dirty="0" smtClean="0"/>
              <a:t>Long runs which include changes to the pace of running.</a:t>
            </a:r>
          </a:p>
          <a:p>
            <a:pPr algn="just"/>
            <a:r>
              <a:rPr lang="en-GB" dirty="0" smtClean="0"/>
              <a:t>Demands discipline from the athlete</a:t>
            </a:r>
          </a:p>
          <a:p>
            <a:pPr algn="just"/>
            <a:r>
              <a:rPr lang="en-GB" dirty="0" smtClean="0"/>
              <a:t>Benefits from the slower pace being at least double the time spent running at the faster pace. HRM helps greatly in controlling this.</a:t>
            </a:r>
          </a:p>
          <a:p>
            <a:pPr algn="just"/>
            <a:r>
              <a:rPr lang="en-GB" dirty="0" smtClean="0"/>
              <a:t>Key issue is for faster pace to be anaerobic (160 – 180 </a:t>
            </a:r>
            <a:r>
              <a:rPr lang="en-GB" dirty="0" err="1" smtClean="0"/>
              <a:t>bpm</a:t>
            </a:r>
            <a:r>
              <a:rPr lang="en-GB" dirty="0" smtClean="0"/>
              <a:t>) work but slower pace must be recognised as a pay back period of ‘rest’ (120-140bpm).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err="1" smtClean="0">
                <a:solidFill>
                  <a:schemeClr val="tx2"/>
                </a:solidFill>
              </a:rPr>
              <a:t>Fartlek</a:t>
            </a:r>
            <a:r>
              <a:rPr lang="en-GB" b="1" dirty="0" smtClean="0">
                <a:solidFill>
                  <a:schemeClr val="tx2"/>
                </a:solidFill>
              </a:rPr>
              <a:t> styled sessions</a:t>
            </a:r>
          </a:p>
          <a:p>
            <a:pPr algn="just"/>
            <a:r>
              <a:rPr lang="en-GB" dirty="0" smtClean="0"/>
              <a:t>Terrain and/or individual needs dictate pace and intensity</a:t>
            </a:r>
          </a:p>
          <a:p>
            <a:pPr algn="just"/>
            <a:r>
              <a:rPr lang="en-GB" dirty="0" smtClean="0"/>
              <a:t>Hills introduce anaerobic periods of work, flat/downhill terrain simulate pay back period of ‘rest’. Much more difficult for the younger athlete to </a:t>
            </a:r>
            <a:r>
              <a:rPr lang="en-GB" dirty="0" smtClean="0"/>
              <a:t> grasp both intellectually and in practice.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sz="2100" b="1" i="1" dirty="0" smtClean="0">
                <a:solidFill>
                  <a:srgbClr val="FF0000"/>
                </a:solidFill>
              </a:rPr>
              <a:t>Retention  of this aerobic base is a key factor in success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533400"/>
            <a:ext cx="4938716" cy="9144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Repetition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eoff\Pictures\Microsoft Clip Organizer\j0139349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43050"/>
            <a:ext cx="2524125" cy="3071833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71868" y="1447802"/>
            <a:ext cx="4938779" cy="4206112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all about variables to achieve goals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Distance or time of run </a:t>
            </a:r>
            <a:r>
              <a:rPr lang="en-GB" dirty="0" smtClean="0"/>
              <a:t>– all coaches have their own terminology – I advocate ‘time on your legs’ rather than ‘mileage distances’.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How much rest </a:t>
            </a:r>
            <a:r>
              <a:rPr lang="en-GB" dirty="0" smtClean="0"/>
              <a:t>– how do we measure this?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Intensity of the repetition </a:t>
            </a:r>
            <a:r>
              <a:rPr lang="en-GB" dirty="0" smtClean="0"/>
              <a:t>– how fast; how far in metres; how long in time; </a:t>
            </a:r>
            <a:r>
              <a:rPr lang="en-GB" dirty="0" smtClean="0"/>
              <a:t>what % </a:t>
            </a:r>
            <a:r>
              <a:rPr lang="en-GB" dirty="0" smtClean="0"/>
              <a:t>VO2 </a:t>
            </a:r>
            <a:r>
              <a:rPr lang="en-GB" dirty="0" smtClean="0"/>
              <a:t>max.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How many </a:t>
            </a:r>
            <a:r>
              <a:rPr lang="en-GB" b="1" dirty="0" smtClean="0"/>
              <a:t>repetitions</a:t>
            </a:r>
            <a:r>
              <a:rPr lang="en-GB" dirty="0" smtClean="0"/>
              <a:t> and are they done in </a:t>
            </a:r>
            <a:r>
              <a:rPr lang="en-GB" b="1" dirty="0" smtClean="0"/>
              <a:t>sets</a:t>
            </a:r>
            <a:r>
              <a:rPr lang="en-GB" dirty="0" smtClean="0"/>
              <a:t>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What type of recovery </a:t>
            </a:r>
            <a:r>
              <a:rPr lang="en-GB" dirty="0" smtClean="0"/>
              <a:t>– standing still; walking; jogging etc.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Underfoot conditions </a:t>
            </a:r>
            <a:r>
              <a:rPr lang="en-GB" dirty="0" smtClean="0"/>
              <a:t>– sand; grass; track; pavement.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4286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Interval Training:</a:t>
            </a:r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613160"/>
          </a:xfrm>
        </p:spPr>
        <p:txBody>
          <a:bodyPr>
            <a:normAutofit/>
          </a:bodyPr>
          <a:lstStyle/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Chief positive effect – rapid development of aerobic endurance</a:t>
            </a:r>
          </a:p>
          <a:p>
            <a:r>
              <a:rPr lang="en-GB" sz="1400" dirty="0" smtClean="0"/>
              <a:t>Chief draw back effect – beneficial effects are lost relatively quickly compared to ‘Duration’ methods.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Key factors:-</a:t>
            </a:r>
          </a:p>
          <a:p>
            <a:pPr marL="342900" indent="-342900">
              <a:buNone/>
            </a:pPr>
            <a:r>
              <a:rPr lang="en-GB" sz="1400" dirty="0" smtClean="0"/>
              <a:t>If done with a HRM: </a:t>
            </a:r>
          </a:p>
          <a:p>
            <a:pPr marL="342900" indent="-342900">
              <a:buNone/>
            </a:pPr>
            <a:r>
              <a:rPr lang="en-GB" sz="1400" dirty="0" smtClean="0"/>
              <a:t>a) Intensity must raise HR to top of training zone (170–190 </a:t>
            </a:r>
            <a:r>
              <a:rPr lang="en-GB" sz="1400" dirty="0" err="1" smtClean="0"/>
              <a:t>bpm</a:t>
            </a:r>
            <a:r>
              <a:rPr lang="en-GB" sz="1400" dirty="0" smtClean="0"/>
              <a:t>)</a:t>
            </a:r>
          </a:p>
          <a:p>
            <a:pPr marL="342900" indent="-342900">
              <a:buNone/>
            </a:pPr>
            <a:r>
              <a:rPr lang="en-GB" sz="1400" dirty="0" smtClean="0"/>
              <a:t>b) Repeat when HR returns to lower end of training zone (120 – 135 </a:t>
            </a:r>
            <a:r>
              <a:rPr lang="en-GB" sz="1400" dirty="0" err="1" smtClean="0"/>
              <a:t>bpm</a:t>
            </a:r>
            <a:r>
              <a:rPr lang="en-GB" sz="1400" dirty="0" smtClean="0"/>
              <a:t>) in jogging mode</a:t>
            </a:r>
          </a:p>
          <a:p>
            <a:pPr marL="342900" indent="-342900">
              <a:buNone/>
            </a:pPr>
            <a:r>
              <a:rPr lang="en-GB" sz="1400" dirty="0" smtClean="0"/>
              <a:t>c) Control number of repetitions - Increase number of repetitions over time  </a:t>
            </a:r>
            <a:r>
              <a:rPr lang="en-GB" sz="1400" b="1" i="1" dirty="0" smtClean="0">
                <a:solidFill>
                  <a:srgbClr val="FF0000"/>
                </a:solidFill>
              </a:rPr>
              <a:t>DENSITY not VOLUME</a:t>
            </a:r>
            <a:r>
              <a:rPr lang="en-GB" sz="1400" dirty="0" smtClean="0"/>
              <a:t>.</a:t>
            </a:r>
          </a:p>
          <a:p>
            <a:pPr marL="342900" indent="-342900">
              <a:buNone/>
            </a:pPr>
            <a:r>
              <a:rPr lang="en-GB" sz="1400" dirty="0" smtClean="0"/>
              <a:t>d) More reliable results if done over a measured course (track or grass).</a:t>
            </a:r>
          </a:p>
          <a:p>
            <a:pPr marL="342900" indent="-342900">
              <a:buNone/>
            </a:pPr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183880" cy="10571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2678892" cy="792162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Endurance Training</a:t>
            </a:r>
            <a:endParaRPr lang="en-GB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447800"/>
            <a:ext cx="2321702" cy="4481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 to produce high quality performance despite the onset of </a:t>
            </a: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anaerobesis</a:t>
            </a: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winter phase of training more reps at a slightly slower pace works well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competition season less reps at a faster speed works well</a:t>
            </a:r>
          </a:p>
          <a:p>
            <a:endParaRPr lang="en-GB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428992" y="579438"/>
            <a:ext cx="5155097" cy="563546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rules for progress</a:t>
            </a: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214678" y="1142984"/>
            <a:ext cx="5369411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Increase number of repetitions </a:t>
            </a:r>
            <a:r>
              <a:rPr lang="en-GB" sz="1200" dirty="0" smtClean="0"/>
              <a:t>but not necessarily the speed</a:t>
            </a:r>
          </a:p>
          <a:p>
            <a:pPr>
              <a:buNone/>
            </a:pPr>
            <a:r>
              <a:rPr lang="en-GB" sz="1200" dirty="0" smtClean="0"/>
              <a:t>5 x 300m in 50secs off 80 </a:t>
            </a:r>
            <a:r>
              <a:rPr lang="en-GB" sz="1200" dirty="0" err="1" smtClean="0"/>
              <a:t>secs</a:t>
            </a:r>
            <a:r>
              <a:rPr lang="en-GB" sz="1200" dirty="0" smtClean="0"/>
              <a:t> rest becomes 10 x 300m with same rest </a:t>
            </a:r>
            <a:r>
              <a:rPr lang="en-GB" sz="1200" b="1" i="1" dirty="0" smtClean="0">
                <a:solidFill>
                  <a:srgbClr val="FF0000"/>
                </a:solidFill>
              </a:rPr>
              <a:t>– i.e. Greater </a:t>
            </a:r>
            <a:r>
              <a:rPr lang="en-GB" sz="1200" b="1" i="1" u="sng" dirty="0" smtClean="0">
                <a:solidFill>
                  <a:srgbClr val="FF0000"/>
                </a:solidFill>
              </a:rPr>
              <a:t>volume</a:t>
            </a:r>
            <a:r>
              <a:rPr lang="en-GB" sz="1200" b="1" i="1" dirty="0" smtClean="0">
                <a:solidFill>
                  <a:srgbClr val="FF0000"/>
                </a:solidFill>
              </a:rPr>
              <a:t> to sessions which the athlete needs to get used over time.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Standardise intensity and recovery time  </a:t>
            </a:r>
            <a:r>
              <a:rPr lang="en-GB" sz="1200" dirty="0" smtClean="0"/>
              <a:t>e.g. 10 x 300m in 50secs with 80 </a:t>
            </a:r>
            <a:r>
              <a:rPr lang="en-GB" sz="1200" dirty="0" err="1" smtClean="0"/>
              <a:t>secs</a:t>
            </a:r>
            <a:r>
              <a:rPr lang="en-GB" sz="1200" dirty="0" smtClean="0"/>
              <a:t> rest</a:t>
            </a:r>
            <a:endParaRPr lang="en-GB" sz="800" dirty="0" smtClean="0"/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Slowly increase intensity of reps but maintain same recovery time </a:t>
            </a:r>
            <a:r>
              <a:rPr lang="en-GB" sz="1200" b="1" dirty="0" smtClean="0"/>
              <a:t> </a:t>
            </a:r>
            <a:r>
              <a:rPr lang="en-GB" sz="1200" dirty="0" smtClean="0"/>
              <a:t>e.g. 10 x 300m in 48secs with 80secs rest</a:t>
            </a:r>
          </a:p>
          <a:p>
            <a:pPr>
              <a:buNone/>
            </a:pPr>
            <a:endParaRPr lang="en-GB" sz="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Reduce the number of reps and introduce sets  </a:t>
            </a:r>
            <a:r>
              <a:rPr lang="en-GB" sz="1200" dirty="0" smtClean="0"/>
              <a:t>e.g.  2 sets x 5 reps x 300m in 46secs with 80secs rest between reps and a full recovery of 4 </a:t>
            </a:r>
            <a:r>
              <a:rPr lang="en-GB" sz="1200" dirty="0" err="1" smtClean="0"/>
              <a:t>mins</a:t>
            </a:r>
            <a:r>
              <a:rPr lang="en-GB" sz="1200" dirty="0" smtClean="0"/>
              <a:t> (jogging) between sets. i.e. </a:t>
            </a:r>
            <a:r>
              <a:rPr lang="en-GB" sz="1200" b="1" i="1" dirty="0" smtClean="0">
                <a:solidFill>
                  <a:srgbClr val="FF0000"/>
                </a:solidFill>
              </a:rPr>
              <a:t>Increases DENSITY without affecting quality.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Slowly shorten recovery between reps </a:t>
            </a:r>
            <a:r>
              <a:rPr lang="en-GB" sz="1200" dirty="0" smtClean="0"/>
              <a:t>e.g. 2 sets x 5 reps x 300m in 46secs with 50secs rest between reps and a full recovery of 4 </a:t>
            </a:r>
            <a:r>
              <a:rPr lang="en-GB" sz="1200" dirty="0" err="1" smtClean="0"/>
              <a:t>mins</a:t>
            </a:r>
            <a:r>
              <a:rPr lang="en-GB" sz="1200" dirty="0" smtClean="0"/>
              <a:t> (jogging) between sets.</a:t>
            </a:r>
          </a:p>
          <a:p>
            <a:pPr>
              <a:buNone/>
            </a:pPr>
            <a:endParaRPr lang="en-GB" sz="800" dirty="0" smtClean="0"/>
          </a:p>
          <a:p>
            <a:pPr>
              <a:buNone/>
            </a:pPr>
            <a:r>
              <a:rPr lang="en-GB" sz="1200" dirty="0" smtClean="0"/>
              <a:t>Key requirement is </a:t>
            </a:r>
            <a:r>
              <a:rPr lang="en-GB" sz="1200" b="1" dirty="0" smtClean="0">
                <a:solidFill>
                  <a:srgbClr val="FF0000"/>
                </a:solidFill>
              </a:rPr>
              <a:t>quality of the run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while </a:t>
            </a:r>
            <a:r>
              <a:rPr lang="en-GB" sz="1200" b="1" dirty="0" smtClean="0">
                <a:solidFill>
                  <a:srgbClr val="FF0000"/>
                </a:solidFill>
              </a:rPr>
              <a:t>times of reps must remain the same throughout any given session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‘Challenge type’ Down the clock sessions: </a:t>
            </a:r>
            <a:r>
              <a:rPr lang="en-GB" sz="1200" dirty="0" smtClean="0"/>
              <a:t>e.g. 400m on the track at a set time (66secs – 80secs i.e. At a pace easily managed by the athlete) repeated with a 5 </a:t>
            </a:r>
            <a:r>
              <a:rPr lang="en-GB" sz="1200" dirty="0" err="1" smtClean="0"/>
              <a:t>secs</a:t>
            </a:r>
            <a:r>
              <a:rPr lang="en-GB" sz="1200" dirty="0" smtClean="0"/>
              <a:t> reduction in rest after each repetition starting at 75secs(?)  Key session for testing progress and mindset of athlete. 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600" b="1" i="1" u="sng" dirty="0" smtClean="0">
                <a:solidFill>
                  <a:schemeClr val="tx2">
                    <a:lumMod val="50000"/>
                  </a:schemeClr>
                </a:solidFill>
              </a:rPr>
              <a:t>Athletes need to learn pace judgement (before) moving onto this type of </a:t>
            </a:r>
            <a:r>
              <a:rPr lang="en-GB" sz="1600" b="1" i="1" u="sng" dirty="0" err="1" smtClean="0">
                <a:solidFill>
                  <a:schemeClr val="tx2">
                    <a:lumMod val="50000"/>
                  </a:schemeClr>
                </a:solidFill>
              </a:rPr>
              <a:t>speedwork</a:t>
            </a:r>
            <a:r>
              <a:rPr lang="en-GB" sz="1600" b="1" i="1" u="sng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5786454"/>
            <a:ext cx="3571900" cy="28575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2910" y="642918"/>
            <a:ext cx="3825874" cy="639762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Stength</a:t>
            </a:r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Endurance Training</a:t>
            </a: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7224" y="1285860"/>
            <a:ext cx="393192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athlete is experiencing lactic </a:t>
            </a: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anaerobesis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</a:t>
            </a:r>
            <a:r>
              <a:rPr lang="en-GB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perameters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BE ADHERED TO for this to type of training to work well.</a:t>
            </a:r>
          </a:p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high intensity running with relatively short rest</a:t>
            </a:r>
          </a:p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depreciation of quality is natural and acceptable.</a:t>
            </a:r>
          </a:p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need to record training performances</a:t>
            </a:r>
          </a:p>
          <a:p>
            <a:pPr>
              <a:buNone/>
            </a:pPr>
            <a:endParaRPr lang="en-GB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done in October/November/December</a:t>
            </a:r>
          </a:p>
          <a:p>
            <a:pPr>
              <a:buNone/>
            </a:pPr>
            <a:endParaRPr lang="en-GB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3857651"/>
          </a:xfrm>
        </p:spPr>
        <p:txBody>
          <a:bodyPr>
            <a:normAutofit fontScale="85000" lnSpcReduction="20000"/>
          </a:bodyPr>
          <a:lstStyle/>
          <a:p>
            <a:endParaRPr lang="en-GB" sz="1600" i="1" u="sng" dirty="0" smtClean="0"/>
          </a:p>
          <a:p>
            <a:endParaRPr lang="en-GB" sz="1600" i="1" u="sng" dirty="0" smtClean="0"/>
          </a:p>
          <a:p>
            <a:endParaRPr lang="en-GB" sz="1600" i="1" u="sng" dirty="0" smtClean="0"/>
          </a:p>
          <a:p>
            <a:endParaRPr lang="en-GB" sz="1600" i="1" u="sng" dirty="0" smtClean="0"/>
          </a:p>
          <a:p>
            <a:r>
              <a:rPr lang="en-GB" sz="1600" i="1" u="sng" dirty="0" smtClean="0"/>
              <a:t>Defined Strength Endurance sessions</a:t>
            </a:r>
          </a:p>
          <a:p>
            <a:endParaRPr lang="en-GB" sz="1600" dirty="0" smtClean="0"/>
          </a:p>
          <a:p>
            <a:r>
              <a:rPr lang="en-GB" sz="1600" dirty="0" smtClean="0"/>
              <a:t>2 x 5 x 80 metres running hard ‘back to back’</a:t>
            </a:r>
          </a:p>
          <a:p>
            <a:endParaRPr lang="en-GB" sz="1600" dirty="0" smtClean="0"/>
          </a:p>
          <a:p>
            <a:r>
              <a:rPr lang="en-GB" sz="1600" dirty="0" smtClean="0"/>
              <a:t>6 x 150 metres (25-39secs in duration) uphill on concave hill with no more than 3 times running recovery (90 – 120 </a:t>
            </a:r>
            <a:r>
              <a:rPr lang="en-GB" sz="1600" dirty="0" err="1" smtClean="0"/>
              <a:t>secs</a:t>
            </a:r>
            <a:r>
              <a:rPr lang="en-GB" sz="1600" dirty="0" smtClean="0"/>
              <a:t>)</a:t>
            </a:r>
          </a:p>
          <a:p>
            <a:endParaRPr lang="en-GB" sz="1600" dirty="0" smtClean="0"/>
          </a:p>
          <a:p>
            <a:r>
              <a:rPr lang="en-GB" sz="1600" dirty="0" smtClean="0"/>
              <a:t>This is a much misunderstood concept and the major failing of inexperienced coaches who mistakenly allow their </a:t>
            </a:r>
            <a:r>
              <a:rPr lang="en-GB" sz="1600" dirty="0" err="1" smtClean="0"/>
              <a:t>FUNdemental</a:t>
            </a:r>
            <a:r>
              <a:rPr lang="en-GB" sz="1600" dirty="0" smtClean="0"/>
              <a:t> activities done with the 10 – 13 years age group to be done too intensely – wear and tear on the body is considerable and therefore must be monitored carefully. </a:t>
            </a:r>
            <a:r>
              <a:rPr lang="en-GB" sz="1600" i="1" dirty="0" smtClean="0">
                <a:solidFill>
                  <a:srgbClr val="FF0000"/>
                </a:solidFill>
              </a:rPr>
              <a:t>NOT TO BE EXPERIMENTAL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52169" y="1142984"/>
            <a:ext cx="3931920" cy="471490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GB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Competition and Testing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endParaRPr lang="en-GB" sz="1400" dirty="0" smtClean="0"/>
          </a:p>
          <a:p>
            <a:pPr>
              <a:buFont typeface="Courier New" pitchFamily="49" charset="0"/>
              <a:buChar char="o"/>
            </a:pPr>
            <a:endParaRPr lang="en-GB" sz="1400" dirty="0" smtClean="0"/>
          </a:p>
          <a:p>
            <a:pPr>
              <a:buFont typeface="Courier New" pitchFamily="49" charset="0"/>
              <a:buChar char="o"/>
            </a:pPr>
            <a:r>
              <a:rPr lang="en-GB" sz="1600" b="1" dirty="0" smtClean="0"/>
              <a:t>Provide opportunities for development of specific qualities in an athlete’s learned experience.</a:t>
            </a:r>
          </a:p>
          <a:p>
            <a:pPr>
              <a:buFont typeface="Courier New" pitchFamily="49" charset="0"/>
              <a:buChar char="o"/>
            </a:pPr>
            <a:r>
              <a:rPr lang="en-GB" sz="1600" b="1" dirty="0" smtClean="0"/>
              <a:t>Simulates relevant demands met in races</a:t>
            </a:r>
          </a:p>
          <a:p>
            <a:pPr>
              <a:buFont typeface="Courier New" pitchFamily="49" charset="0"/>
              <a:buChar char="o"/>
            </a:pPr>
            <a:r>
              <a:rPr lang="en-GB" sz="1600" b="1" dirty="0" smtClean="0"/>
              <a:t>Strengthens competitive mindset</a:t>
            </a:r>
          </a:p>
          <a:p>
            <a:pPr>
              <a:buFont typeface="Courier New" pitchFamily="49" charset="0"/>
              <a:buChar char="o"/>
            </a:pPr>
            <a:r>
              <a:rPr lang="en-GB" sz="1600" b="1" dirty="0" smtClean="0"/>
              <a:t>Empowers athlete to make decisions quickly and accurately</a:t>
            </a:r>
            <a:endParaRPr lang="en-GB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7554" y="1600200"/>
            <a:ext cx="5329246" cy="4525963"/>
          </a:xfrm>
        </p:spPr>
        <p:txBody>
          <a:bodyPr>
            <a:normAutofit lnSpcReduction="10000"/>
          </a:bodyPr>
          <a:lstStyle/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2000" b="1" dirty="0" smtClean="0"/>
              <a:t>Specific time trials </a:t>
            </a:r>
          </a:p>
          <a:p>
            <a:pPr>
              <a:buNone/>
            </a:pPr>
            <a:r>
              <a:rPr lang="en-GB" sz="2000" b="1" dirty="0" smtClean="0"/>
              <a:t>	e.g. Over distance trial at 85% effort and under distance trial at maximum effort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Intra race varied speed time trials</a:t>
            </a:r>
          </a:p>
          <a:p>
            <a:pPr>
              <a:buNone/>
            </a:pPr>
            <a:r>
              <a:rPr lang="en-GB" sz="2000" b="1" dirty="0" smtClean="0"/>
              <a:t>	e.g. 600m in 100 </a:t>
            </a:r>
            <a:r>
              <a:rPr lang="en-GB" sz="2000" b="1" dirty="0" err="1" smtClean="0"/>
              <a:t>secs</a:t>
            </a:r>
            <a:r>
              <a:rPr lang="en-GB" sz="2000" b="1" dirty="0" smtClean="0"/>
              <a:t> with one of the 200metre units run at a faster pace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Practice of technical elements of competition</a:t>
            </a:r>
          </a:p>
          <a:p>
            <a:endParaRPr lang="en-GB" sz="2000" b="1" dirty="0" smtClean="0"/>
          </a:p>
          <a:p>
            <a:r>
              <a:rPr lang="en-GB" sz="2000" b="1" dirty="0" err="1" smtClean="0"/>
              <a:t>Recognisation</a:t>
            </a:r>
            <a:r>
              <a:rPr lang="en-GB" sz="2000" b="1" dirty="0" smtClean="0"/>
              <a:t> of pace and ability to react to probabilities.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your Maximum Heart Rate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endParaRPr lang="en-GB" sz="1600" b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FF0000"/>
                </a:solidFill>
              </a:rPr>
              <a:t>Finding maximal heart rate (MHR) helps us to calculate training heart rates </a:t>
            </a:r>
            <a:r>
              <a:rPr lang="en-GB" sz="1600" dirty="0" smtClean="0"/>
              <a:t>which are usually expressed as a % of MHR.</a:t>
            </a:r>
          </a:p>
          <a:p>
            <a:pPr>
              <a:buNone/>
            </a:pPr>
            <a:r>
              <a:rPr lang="en-GB" sz="1600" dirty="0" smtClean="0"/>
              <a:t>	A rough way is 214-(.8 x age) for men and 209-(.9 x age) for women.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More accurate measurement can be made using a Heart Rate Monitor </a:t>
            </a:r>
            <a:r>
              <a:rPr lang="en-GB" sz="1600" dirty="0" smtClean="0"/>
              <a:t>(HRM). If you have a HRM which can store information for downloading onto a computer so much the better.</a:t>
            </a:r>
          </a:p>
          <a:p>
            <a:pPr>
              <a:buNone/>
            </a:pPr>
            <a:r>
              <a:rPr lang="en-GB" sz="1600" dirty="0" smtClean="0"/>
              <a:t>	</a:t>
            </a:r>
            <a:r>
              <a:rPr lang="en-GB" sz="1600" b="1" i="1" u="sng" dirty="0" smtClean="0">
                <a:solidFill>
                  <a:srgbClr val="0070C0"/>
                </a:solidFill>
              </a:rPr>
              <a:t>Testing Method: 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Rest on the day before the test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Ensure the athlete is warmed up properly (do this slowly as if preparing on race day) and the HRM is working well (wear it during warm up).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</a:t>
            </a:r>
            <a:r>
              <a:rPr lang="en-GB" sz="1600" b="1" dirty="0" smtClean="0">
                <a:solidFill>
                  <a:srgbClr val="FF0000"/>
                </a:solidFill>
              </a:rPr>
              <a:t>Set up the test on a treadmill </a:t>
            </a:r>
            <a:r>
              <a:rPr lang="en-GB" sz="1600" b="1" dirty="0" smtClean="0">
                <a:solidFill>
                  <a:srgbClr val="0070C0"/>
                </a:solidFill>
              </a:rPr>
              <a:t>where the coach has more control over the intensity of the test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Run for 3 minutes at a level pace but comfortably fast. The treadmill can be set for this.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At the end if the 3 minutes jog for a minute (pace governed by treadmill) and repeat the 3 minute run.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0070C0"/>
                </a:solidFill>
              </a:rPr>
              <a:t>	The MHR will probably be recorded in the last minute rather at the end of the 3 minute run.</a:t>
            </a:r>
          </a:p>
          <a:p>
            <a:pPr>
              <a:buNone/>
            </a:pP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2029</Words>
  <Application>Microsoft Office PowerPoint</Application>
  <PresentationFormat>On-screen Show (4:3)</PresentationFormat>
  <Paragraphs>248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Theory/Practice of Acquired Endurance </vt:lpstr>
      <vt:lpstr>    Duration runs</vt:lpstr>
      <vt:lpstr>Repetition</vt:lpstr>
      <vt:lpstr>Interval Training:</vt:lpstr>
      <vt:lpstr>Slide 6</vt:lpstr>
      <vt:lpstr>Slide 7</vt:lpstr>
      <vt:lpstr>Competition and Testing</vt:lpstr>
      <vt:lpstr>Finding your Maximum Heart Rate</vt:lpstr>
      <vt:lpstr> Calculating your Threshold Heart Rate (THR) Modified after Conconi </vt:lpstr>
      <vt:lpstr> Planning schedules: First principles Take the foundation or preparation phase as being September to January. </vt:lpstr>
      <vt:lpstr>Working with athletes in the 18 -20 age groups </vt:lpstr>
      <vt:lpstr>Some personal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Llewellyn Williams</dc:creator>
  <cp:lastModifiedBy>Geoffrey Llewellyn Williams</cp:lastModifiedBy>
  <cp:revision>99</cp:revision>
  <dcterms:created xsi:type="dcterms:W3CDTF">2010-02-24T15:29:03Z</dcterms:created>
  <dcterms:modified xsi:type="dcterms:W3CDTF">2010-03-03T23:43:43Z</dcterms:modified>
</cp:coreProperties>
</file>